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64" r:id="rId2"/>
  </p:sldMasterIdLst>
  <p:notesMasterIdLst>
    <p:notesMasterId r:id="rId38"/>
  </p:notesMasterIdLst>
  <p:handoutMasterIdLst>
    <p:handoutMasterId r:id="rId39"/>
  </p:handoutMasterIdLst>
  <p:sldIdLst>
    <p:sldId id="267" r:id="rId3"/>
    <p:sldId id="300" r:id="rId4"/>
    <p:sldId id="301" r:id="rId5"/>
    <p:sldId id="335" r:id="rId6"/>
    <p:sldId id="302" r:id="rId7"/>
    <p:sldId id="332" r:id="rId8"/>
    <p:sldId id="316" r:id="rId9"/>
    <p:sldId id="304" r:id="rId10"/>
    <p:sldId id="305" r:id="rId11"/>
    <p:sldId id="306" r:id="rId12"/>
    <p:sldId id="331" r:id="rId13"/>
    <p:sldId id="334" r:id="rId14"/>
    <p:sldId id="311" r:id="rId15"/>
    <p:sldId id="312" r:id="rId16"/>
    <p:sldId id="309" r:id="rId17"/>
    <p:sldId id="320" r:id="rId18"/>
    <p:sldId id="336" r:id="rId19"/>
    <p:sldId id="337" r:id="rId20"/>
    <p:sldId id="338" r:id="rId21"/>
    <p:sldId id="339" r:id="rId22"/>
    <p:sldId id="340" r:id="rId23"/>
    <p:sldId id="341" r:id="rId24"/>
    <p:sldId id="344" r:id="rId25"/>
    <p:sldId id="342" r:id="rId26"/>
    <p:sldId id="323" r:id="rId27"/>
    <p:sldId id="346" r:id="rId28"/>
    <p:sldId id="354" r:id="rId29"/>
    <p:sldId id="330" r:id="rId30"/>
    <p:sldId id="347" r:id="rId31"/>
    <p:sldId id="349" r:id="rId32"/>
    <p:sldId id="350" r:id="rId33"/>
    <p:sldId id="351" r:id="rId34"/>
    <p:sldId id="352" r:id="rId35"/>
    <p:sldId id="353" r:id="rId36"/>
    <p:sldId id="31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8427" autoAdjust="0"/>
  </p:normalViewPr>
  <p:slideViewPr>
    <p:cSldViewPr snapToGrid="0">
      <p:cViewPr>
        <p:scale>
          <a:sx n="70" d="100"/>
          <a:sy n="70" d="100"/>
        </p:scale>
        <p:origin x="-558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Spinning process is the first step to produce textile layout such as garments, fabric, home textile, and so on. Originally, </a:t>
            </a:r>
            <a:r>
              <a:rPr lang="x-none"/>
              <a:t>textile </a:t>
            </a:r>
            <a:r>
              <a:rPr lang="en-US" dirty="0" smtClean="0"/>
              <a:t>Fiber</a:t>
            </a:r>
            <a:r>
              <a:rPr lang="x-none" smtClean="0"/>
              <a:t>s </a:t>
            </a:r>
            <a:r>
              <a:rPr lang="x-none" dirty="0"/>
              <a:t>were spun into yarn by hand using a spindle whorl. But now this has been replaced by advanced technology of mechanical spinning carried out in spinning mills today.</a:t>
            </a:r>
          </a:p>
          <a:p>
            <a:endParaRPr lang="x-none" dirty="0"/>
          </a:p>
          <a:p>
            <a:r>
              <a:rPr lang="x-none" dirty="0"/>
              <a:t>Born solely out of the need to ensure best quality and accuracy, Divine Spinning M</a:t>
            </a:r>
            <a:r>
              <a:rPr lang="en-GB" dirty="0" err="1"/>
              <a:t>i</a:t>
            </a:r>
            <a:r>
              <a:rPr lang="x-none" dirty="0"/>
              <a:t>lls Ltd. is the backward linkage of Divine Textiles Ltd. </a:t>
            </a:r>
            <a:r>
              <a:rPr lang="en-GB" dirty="0"/>
              <a:t>I</a:t>
            </a:r>
            <a:r>
              <a:rPr lang="x-none" dirty="0"/>
              <a:t>t was launched in Jun-2017 with state of the art equipment. </a:t>
            </a:r>
            <a:r>
              <a:rPr lang="en-GB" dirty="0"/>
              <a:t>L</a:t>
            </a:r>
            <a:r>
              <a:rPr lang="x-none" dirty="0"/>
              <a:t>et’s have a view of the spinning process in Divine Spinning Mills Ltd.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2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Need to add CMIA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step of the manufacturing process starting from cotton </a:t>
            </a:r>
            <a:r>
              <a:rPr lang="en-US" dirty="0" smtClean="0"/>
              <a:t>Fiber </a:t>
            </a:r>
            <a:r>
              <a:rPr lang="en-US" dirty="0"/>
              <a:t>to yarn is checked and standardized according to Buyer expectation. This is achieved through the help of advanced machineries as mentioned above as well as others like </a:t>
            </a:r>
            <a:r>
              <a:rPr lang="en-US" dirty="0">
                <a:latin typeface="Arial Narrow" pitchFamily="34" charset="0"/>
                <a:ea typeface="Calibri" pitchFamily="34" charset="0"/>
                <a:cs typeface="Times New Roman" pitchFamily="18" charset="0"/>
              </a:rPr>
              <a:t>Smart Block, Fibro Block, Compu Twist, Auto Wrap, Auto Winder, </a:t>
            </a:r>
            <a:r>
              <a:rPr lang="en-US" dirty="0" err="1">
                <a:latin typeface="Arial Narrow" pitchFamily="34" charset="0"/>
                <a:ea typeface="Calibri" pitchFamily="34" charset="0"/>
                <a:cs typeface="Times New Roman" pitchFamily="18" charset="0"/>
              </a:rPr>
              <a:t>Elestretch</a:t>
            </a:r>
            <a:r>
              <a:rPr lang="en-US" dirty="0">
                <a:latin typeface="Arial Narrow" pitchFamily="34" charset="0"/>
                <a:ea typeface="Calibri" pitchFamily="34" charset="0"/>
                <a:cs typeface="Times New Roman" pitchFamily="18" charset="0"/>
              </a:rPr>
              <a:t>, Digi Moisture, Force Gauge, Digital </a:t>
            </a:r>
            <a:r>
              <a:rPr lang="en-US" dirty="0" err="1">
                <a:latin typeface="Arial Narrow" pitchFamily="34" charset="0"/>
                <a:ea typeface="Calibri" pitchFamily="34" charset="0"/>
                <a:cs typeface="Times New Roman" pitchFamily="18" charset="0"/>
              </a:rPr>
              <a:t>Troboscope</a:t>
            </a:r>
            <a:r>
              <a:rPr lang="en-US" dirty="0">
                <a:latin typeface="Arial Narrow" pitchFamily="34" charset="0"/>
                <a:ea typeface="Calibri" pitchFamily="34" charset="0"/>
                <a:cs typeface="Times New Roman" pitchFamily="18" charset="0"/>
              </a:rPr>
              <a:t>, RH Controller . </a:t>
            </a:r>
          </a:p>
          <a:p>
            <a:endParaRPr lang="en-US" dirty="0">
              <a:latin typeface="Arial Narrow" pitchFamily="34" charset="0"/>
              <a:cs typeface="Times New Roman" pitchFamily="18" charset="0"/>
            </a:endParaRPr>
          </a:p>
          <a:p>
            <a:r>
              <a:rPr lang="en-US" dirty="0">
                <a:latin typeface="Arial Narrow" pitchFamily="34" charset="0"/>
                <a:cs typeface="Times New Roman" pitchFamily="18" charset="0"/>
              </a:rPr>
              <a:t>The R&amp;D department continuously analyzes, develops, and fine tunes where needed in order to produce yarn of the finest quality.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8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BAD6-380B-413D-A8DC-72A4BFB6424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AA41F-B9CB-4234-976B-1C3C161307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BAD6-380B-413D-A8DC-72A4BFB6424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AA41F-B9CB-4234-976B-1C3C161307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14E86EA-95E3-4DA0-97E2-7D1BBAC51A0F}" type="datetime1">
              <a:rPr lang="en-US" smtClean="0"/>
              <a:t>11/30/2022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2248" y="-87216"/>
            <a:ext cx="4994701" cy="1894362"/>
          </a:xfrm>
        </p:spPr>
        <p:txBody>
          <a:bodyPr>
            <a:normAutofit/>
          </a:bodyPr>
          <a:lstStyle/>
          <a:p>
            <a:r>
              <a:rPr lang="en-US" sz="4800" b="1" dirty="0"/>
              <a:t>Divine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548" y="1804606"/>
            <a:ext cx="4170718" cy="1371600"/>
          </a:xfrm>
        </p:spPr>
        <p:txBody>
          <a:bodyPr/>
          <a:lstStyle/>
          <a:p>
            <a:r>
              <a:rPr lang="en-US" dirty="0"/>
              <a:t>The Artisans of Cloth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302" y="1287575"/>
            <a:ext cx="1216154" cy="707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78898" y="2202274"/>
            <a:ext cx="3982961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List of sister Concerns of Divine Group;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Textile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Textile Limited. (Unit-2)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Fabrics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Chawgacha</a:t>
            </a:r>
            <a:r>
              <a:rPr lang="en-US" sz="1400" dirty="0"/>
              <a:t> Fashions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Garments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Spinning Mills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Packaging Limited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 Divine </a:t>
            </a:r>
            <a:r>
              <a:rPr lang="en-US" sz="1400" dirty="0"/>
              <a:t>Cold Storage Limited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 Divine </a:t>
            </a:r>
            <a:r>
              <a:rPr lang="en-US" sz="1400" dirty="0"/>
              <a:t>Agro Tissue Culture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Feed Mills Limited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Divine Center Limited.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Dr. </a:t>
            </a:r>
            <a:r>
              <a:rPr lang="en-US" sz="1400" dirty="0" err="1"/>
              <a:t>Anisuzzaman</a:t>
            </a:r>
            <a:r>
              <a:rPr lang="en-US" sz="1400" dirty="0"/>
              <a:t> Hospital Limited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-148558"/>
            <a:ext cx="95177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Product Type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752600" y="1422400"/>
            <a:ext cx="5499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Count Range : 8 Ne ~ 40 Ne</a:t>
            </a:r>
            <a:endParaRPr lang="en-US" dirty="0"/>
          </a:p>
          <a:p>
            <a:r>
              <a:rPr lang="en-US" b="1" i="1" dirty="0"/>
              <a:t>                           7 OE ~ 20 OE</a:t>
            </a:r>
          </a:p>
          <a:p>
            <a:endParaRPr lang="en-US" b="1" i="1" dirty="0"/>
          </a:p>
          <a:p>
            <a:endParaRPr lang="en-US" dirty="0"/>
          </a:p>
          <a:p>
            <a:r>
              <a:rPr lang="en-US" dirty="0"/>
              <a:t>100 % Cotton: Combed yarn, Carded Yarn, </a:t>
            </a:r>
            <a:r>
              <a:rPr lang="en-US" dirty="0" err="1"/>
              <a:t>Slub</a:t>
            </a:r>
            <a:r>
              <a:rPr lang="en-US" dirty="0"/>
              <a:t> Yarn, Compact Yarn, OE yarn.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Production Capacity per Day = 16000 Kg’s.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86" y="1211571"/>
            <a:ext cx="3755112" cy="245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86" y="4144991"/>
            <a:ext cx="3766764" cy="2499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62" y="4144992"/>
            <a:ext cx="3789324" cy="2542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84299" y="438070"/>
            <a:ext cx="97916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(Headings)"/>
              </a:rPr>
              <a:t>Production Process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(Headings)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0223" y="1081164"/>
            <a:ext cx="378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ea typeface="Calibri" pitchFamily="34" charset="0"/>
                <a:cs typeface="Times New Roman" pitchFamily="18" charset="0"/>
              </a:rPr>
              <a:t>CARD PROCESS DESCRIPTION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nip Single Corner Rectangle 3"/>
          <p:cNvSpPr/>
          <p:nvPr/>
        </p:nvSpPr>
        <p:spPr>
          <a:xfrm>
            <a:off x="1924590" y="1676400"/>
            <a:ext cx="1724296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Blow Room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54279" y="1676400"/>
            <a:ext cx="7685318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 smtClean="0"/>
              <a:t>Fiber </a:t>
            </a:r>
            <a:r>
              <a:rPr lang="en-US" sz="1400" dirty="0"/>
              <a:t>opening. Cleaning </a:t>
            </a:r>
            <a:r>
              <a:rPr lang="en-US" sz="1400" dirty="0" smtClean="0"/>
              <a:t>micro-dust</a:t>
            </a:r>
            <a:r>
              <a:rPr lang="en-US" sz="1400" dirty="0"/>
              <a:t>, trash, dust , short </a:t>
            </a:r>
            <a:r>
              <a:rPr lang="en-US" sz="1400" dirty="0" smtClean="0"/>
              <a:t>Fiber </a:t>
            </a:r>
            <a:r>
              <a:rPr lang="en-US" sz="1400" dirty="0"/>
              <a:t>&amp; separate foreign </a:t>
            </a:r>
            <a:r>
              <a:rPr lang="en-US" sz="1400" dirty="0" smtClean="0"/>
              <a:t>Fiber.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1924589" y="2206164"/>
            <a:ext cx="1724296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Carding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61539" y="2133594"/>
            <a:ext cx="7678058" cy="522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make the </a:t>
            </a:r>
            <a:r>
              <a:rPr lang="en-US" sz="1400" dirty="0" smtClean="0"/>
              <a:t>Fiber </a:t>
            </a:r>
            <a:r>
              <a:rPr lang="en-US" sz="1400" dirty="0"/>
              <a:t>parallel &amp; reduce </a:t>
            </a:r>
            <a:r>
              <a:rPr lang="en-US" sz="1400" dirty="0" err="1"/>
              <a:t>Neps</a:t>
            </a:r>
            <a:r>
              <a:rPr lang="en-US" sz="1400" dirty="0"/>
              <a:t>, short </a:t>
            </a:r>
            <a:r>
              <a:rPr lang="en-US" sz="1400" dirty="0" smtClean="0"/>
              <a:t>Fiber, </a:t>
            </a:r>
            <a:r>
              <a:rPr lang="en-US" sz="1400" dirty="0"/>
              <a:t>trash particles. To produce a </a:t>
            </a:r>
            <a:r>
              <a:rPr lang="en-US" sz="1400" dirty="0" smtClean="0"/>
              <a:t>Fiber </a:t>
            </a:r>
            <a:r>
              <a:rPr lang="en-US" sz="1400" dirty="0"/>
              <a:t>as like ribbon which is called sliver..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1924225" y="2714154"/>
            <a:ext cx="1732284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Breaker Drawing     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90566" y="2714154"/>
            <a:ext cx="7649031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make the </a:t>
            </a:r>
            <a:r>
              <a:rPr lang="en-US" sz="1400" dirty="0" smtClean="0"/>
              <a:t>Fiber </a:t>
            </a:r>
            <a:r>
              <a:rPr lang="en-US" sz="1400" dirty="0"/>
              <a:t>parallel to each other.  To improve uniformity of sliver by drafting and doubling.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23864" y="3229411"/>
            <a:ext cx="1740267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Finisher Drawing           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61539" y="3191311"/>
            <a:ext cx="7678058" cy="439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further straighten the crimped, curled and hooked </a:t>
            </a:r>
            <a:r>
              <a:rPr lang="en-US" sz="1400" dirty="0" smtClean="0"/>
              <a:t>Fibers </a:t>
            </a:r>
            <a:r>
              <a:rPr lang="en-US" sz="1400" dirty="0"/>
              <a:t>&amp; to achieve uniform weight per unit Length of sliver.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1923862" y="3759175"/>
            <a:ext cx="1740269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Simplex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68799" y="3711904"/>
            <a:ext cx="7678058" cy="482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Attenuation of drawn sliver to form roving of required count by drafting.  To insert small amount of twist to give required strength of roving..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1924590" y="4354249"/>
            <a:ext cx="172357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Ring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97827" y="4281679"/>
            <a:ext cx="7678058" cy="50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400" dirty="0"/>
              <a:t>Feed roving first will be drafted here. Afterwards, twist will be imparted to the yarn thereby giving strength to </a:t>
            </a:r>
            <a:r>
              <a:rPr lang="x-none" sz="1400"/>
              <a:t>the </a:t>
            </a:r>
            <a:r>
              <a:rPr lang="en-US" sz="1400" dirty="0" smtClean="0"/>
              <a:t>Fiber</a:t>
            </a:r>
            <a:r>
              <a:rPr lang="x-none" sz="1400" smtClean="0"/>
              <a:t> </a:t>
            </a:r>
            <a:r>
              <a:rPr lang="x-none" sz="1400" dirty="0"/>
              <a:t>strand. Finally, the resulting yarn is wind up on to the bobbin.</a:t>
            </a:r>
          </a:p>
        </p:txBody>
      </p:sp>
      <p:sp>
        <p:nvSpPr>
          <p:cNvPr id="20" name="Snip Single Corner Rectangle 19"/>
          <p:cNvSpPr/>
          <p:nvPr/>
        </p:nvSpPr>
        <p:spPr>
          <a:xfrm>
            <a:off x="1924590" y="4934852"/>
            <a:ext cx="171631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Finishing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390567" y="4905824"/>
            <a:ext cx="7678058" cy="486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dirty="0"/>
              <a:t>To reduce yarn fault like thick, thin, </a:t>
            </a:r>
            <a:r>
              <a:rPr lang="en-US" sz="1400" dirty="0" err="1"/>
              <a:t>neps</a:t>
            </a:r>
            <a:r>
              <a:rPr lang="en-US" sz="1400" dirty="0"/>
              <a:t>, </a:t>
            </a:r>
            <a:r>
              <a:rPr lang="en-US" sz="1400" dirty="0" smtClean="0"/>
              <a:t> </a:t>
            </a:r>
            <a:r>
              <a:rPr lang="en-US" sz="1400" dirty="0" err="1" smtClean="0"/>
              <a:t>slubs</a:t>
            </a:r>
            <a:r>
              <a:rPr lang="en-US" sz="1400" dirty="0"/>
              <a:t>, foreign matter &amp; increase the quality of yarn. Also, make final product ready for packaging.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1924590" y="5464616"/>
            <a:ext cx="172357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Heat Setting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97827" y="5467460"/>
            <a:ext cx="7678058" cy="439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fix and conceal the twist into the yarn. To maintain standard moisture of yarn in order to get desired luster of fabric,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1924590" y="6016148"/>
            <a:ext cx="1738089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Packing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26855" y="6030662"/>
            <a:ext cx="7678058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dirty="0"/>
              <a:t>To make bag of finished yarn for delivery to the next process 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3773708" y="1743149"/>
            <a:ext cx="406400" cy="4757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84299" y="220360"/>
            <a:ext cx="97916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(Headings)"/>
                <a:ea typeface="Calibri" pitchFamily="34" charset="0"/>
                <a:cs typeface="Times New Roman" pitchFamily="18" charset="0"/>
              </a:rPr>
              <a:t>Comb Process Description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(Headings)"/>
              <a:cs typeface="Arial" pitchFamily="34" charset="0"/>
            </a:endParaRPr>
          </a:p>
        </p:txBody>
      </p:sp>
      <p:sp>
        <p:nvSpPr>
          <p:cNvPr id="4" name="Snip Single Corner Rectangle 3"/>
          <p:cNvSpPr/>
          <p:nvPr/>
        </p:nvSpPr>
        <p:spPr>
          <a:xfrm>
            <a:off x="1924590" y="950700"/>
            <a:ext cx="1724296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Blow Room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54279" y="950700"/>
            <a:ext cx="7685318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 smtClean="0"/>
              <a:t>Fiber </a:t>
            </a:r>
            <a:r>
              <a:rPr lang="en-US" sz="1400" dirty="0"/>
              <a:t>opening. Cleaning </a:t>
            </a:r>
            <a:r>
              <a:rPr lang="en-US" sz="1400" dirty="0" smtClean="0"/>
              <a:t>micro-dust</a:t>
            </a:r>
            <a:r>
              <a:rPr lang="en-US" sz="1400" dirty="0"/>
              <a:t>, trash, dust , short </a:t>
            </a:r>
            <a:r>
              <a:rPr lang="en-US" sz="1400" dirty="0" smtClean="0"/>
              <a:t>Fiber </a:t>
            </a:r>
            <a:r>
              <a:rPr lang="en-US" sz="1400" dirty="0"/>
              <a:t>&amp; separate foreign </a:t>
            </a:r>
            <a:r>
              <a:rPr lang="en-US" sz="1400" dirty="0" smtClean="0"/>
              <a:t>Fiber.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1924589" y="1465950"/>
            <a:ext cx="1724296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Carding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61539" y="1393380"/>
            <a:ext cx="7678058" cy="522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make the </a:t>
            </a:r>
            <a:r>
              <a:rPr lang="en-US" sz="1400" dirty="0" smtClean="0"/>
              <a:t>Fiber </a:t>
            </a:r>
            <a:r>
              <a:rPr lang="en-US" sz="1400" dirty="0"/>
              <a:t>parallel &amp; remove </a:t>
            </a:r>
            <a:r>
              <a:rPr lang="en-US" sz="1400" dirty="0" err="1"/>
              <a:t>Neps</a:t>
            </a:r>
            <a:r>
              <a:rPr lang="en-US" sz="1400" dirty="0"/>
              <a:t>, Short </a:t>
            </a:r>
            <a:r>
              <a:rPr lang="en-US" sz="1400" dirty="0" smtClean="0"/>
              <a:t>Fiber, </a:t>
            </a:r>
            <a:r>
              <a:rPr lang="en-US" sz="1400" dirty="0" err="1"/>
              <a:t>trast</a:t>
            </a:r>
            <a:r>
              <a:rPr lang="en-US" sz="1400" dirty="0"/>
              <a:t> particles. To produce a </a:t>
            </a:r>
            <a:r>
              <a:rPr lang="en-US" sz="1400" dirty="0" smtClean="0"/>
              <a:t>Fiber </a:t>
            </a:r>
            <a:r>
              <a:rPr lang="en-US" sz="1400" dirty="0"/>
              <a:t>as like ribbon which is called silver..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1924225" y="1973940"/>
            <a:ext cx="1732284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Breaker Drawing     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23864" y="3490663"/>
            <a:ext cx="1740267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Finisher Drawing            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61539" y="3519691"/>
            <a:ext cx="7678058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straighten the crimped, curled and hooked </a:t>
            </a:r>
            <a:r>
              <a:rPr lang="en-US" sz="1400" dirty="0" smtClean="0"/>
              <a:t>Fibers </a:t>
            </a:r>
            <a:r>
              <a:rPr lang="en-US" sz="1400" dirty="0"/>
              <a:t>&amp; uniform weight per unit Length of sliver.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1923862" y="4020427"/>
            <a:ext cx="1740269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Simplex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68799" y="3974888"/>
            <a:ext cx="7678058" cy="482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Attenuation of drawn sliver to form roving of required count by drafting. Insert small amount of twist to give required strength of roving..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1924590" y="4615501"/>
            <a:ext cx="172357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Ring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1924590" y="5196104"/>
            <a:ext cx="171631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Finishing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1924590" y="5725868"/>
            <a:ext cx="1723575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Heat Setting    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1924590" y="6190316"/>
            <a:ext cx="1738089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Packing</a:t>
            </a:r>
            <a:endParaRPr lang="en-US" sz="1400" b="1" dirty="0">
              <a:ea typeface="Calibri"/>
              <a:cs typeface="Times New Roman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3773708" y="979728"/>
            <a:ext cx="406400" cy="5573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Single Corner Rectangle 26"/>
          <p:cNvSpPr/>
          <p:nvPr/>
        </p:nvSpPr>
        <p:spPr>
          <a:xfrm>
            <a:off x="1931847" y="2518225"/>
            <a:ext cx="1732284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>
                <a:ea typeface="Calibri"/>
                <a:cs typeface="Times New Roman"/>
              </a:rPr>
              <a:t>Omega Lap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354279" y="2475923"/>
            <a:ext cx="7678058" cy="482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To make lap from sliver and make it ready for combing process</a:t>
            </a:r>
            <a:endParaRPr lang="en-US" sz="1400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29" name="Snip Single Corner Rectangle 28"/>
          <p:cNvSpPr/>
          <p:nvPr/>
        </p:nvSpPr>
        <p:spPr>
          <a:xfrm>
            <a:off x="1931847" y="3047992"/>
            <a:ext cx="1732284" cy="3628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>
                <a:ea typeface="Calibri"/>
                <a:cs typeface="Times New Roman"/>
              </a:rPr>
              <a:t>Comber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383306" y="3031659"/>
            <a:ext cx="7649031" cy="439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To remove </a:t>
            </a:r>
            <a:r>
              <a:rPr lang="en-US" sz="1400" dirty="0" err="1">
                <a:solidFill>
                  <a:schemeClr val="bg1"/>
                </a:solidFill>
              </a:rPr>
              <a:t>Neps</a:t>
            </a:r>
            <a:r>
              <a:rPr lang="en-US" sz="1400" dirty="0">
                <a:solidFill>
                  <a:schemeClr val="bg1"/>
                </a:solidFill>
              </a:rPr>
              <a:t> in the carded sliver ,remove the </a:t>
            </a:r>
            <a:r>
              <a:rPr lang="en-US" sz="1400" dirty="0" smtClean="0">
                <a:solidFill>
                  <a:schemeClr val="bg1"/>
                </a:solidFill>
              </a:rPr>
              <a:t>Fiber </a:t>
            </a:r>
            <a:r>
              <a:rPr lang="en-US" sz="1400" dirty="0">
                <a:solidFill>
                  <a:schemeClr val="bg1"/>
                </a:solidFill>
              </a:rPr>
              <a:t>shorter than a predetermined length  &amp; remove remaining impurities in the lap</a:t>
            </a:r>
            <a:endParaRPr lang="en-US" sz="1400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2D2FE2CF-0CA7-D90D-A922-DC2731366D57}"/>
              </a:ext>
            </a:extLst>
          </p:cNvPr>
          <p:cNvSpPr/>
          <p:nvPr/>
        </p:nvSpPr>
        <p:spPr>
          <a:xfrm>
            <a:off x="4312911" y="2011475"/>
            <a:ext cx="7649031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make the </a:t>
            </a:r>
            <a:r>
              <a:rPr lang="en-US" sz="1400" dirty="0" smtClean="0"/>
              <a:t>Fiber </a:t>
            </a:r>
            <a:r>
              <a:rPr lang="en-US" sz="1400" dirty="0"/>
              <a:t>parallel to each other.  To improve uniformity of sliver by drafting and doubling.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89FE926-FDFE-AEFD-44DA-BCBBB6544C20}"/>
              </a:ext>
            </a:extLst>
          </p:cNvPr>
          <p:cNvSpPr/>
          <p:nvPr/>
        </p:nvSpPr>
        <p:spPr>
          <a:xfrm>
            <a:off x="4354279" y="4559849"/>
            <a:ext cx="7678058" cy="50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400" dirty="0"/>
              <a:t>Feed roving first will be drafted here. Afterwards, twist will be imparted to the yarn thereby giving strength to </a:t>
            </a:r>
            <a:r>
              <a:rPr lang="x-none" sz="1400"/>
              <a:t>the </a:t>
            </a:r>
            <a:r>
              <a:rPr lang="en-US" sz="1400" dirty="0" smtClean="0"/>
              <a:t>Fiber</a:t>
            </a:r>
            <a:r>
              <a:rPr lang="x-none" sz="1400" smtClean="0"/>
              <a:t> </a:t>
            </a:r>
            <a:r>
              <a:rPr lang="x-none" sz="1400" dirty="0"/>
              <a:t>strand. Finally, the resulting yarn is wind up on to the bobbin.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13FF840-D78C-E586-5BB3-07678AD649D4}"/>
              </a:ext>
            </a:extLst>
          </p:cNvPr>
          <p:cNvSpPr/>
          <p:nvPr/>
        </p:nvSpPr>
        <p:spPr>
          <a:xfrm>
            <a:off x="4312911" y="5168260"/>
            <a:ext cx="7678058" cy="486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dirty="0"/>
              <a:t>To reduce yarn fault like thick, thin, </a:t>
            </a:r>
            <a:r>
              <a:rPr lang="en-US" sz="1400" dirty="0" err="1"/>
              <a:t>neps</a:t>
            </a:r>
            <a:r>
              <a:rPr lang="en-US" sz="1400" dirty="0"/>
              <a:t>, </a:t>
            </a:r>
            <a:r>
              <a:rPr lang="en-US" sz="1400" dirty="0" smtClean="0"/>
              <a:t> </a:t>
            </a:r>
            <a:r>
              <a:rPr lang="en-US" sz="1400" dirty="0" err="1" smtClean="0"/>
              <a:t>slubs</a:t>
            </a:r>
            <a:r>
              <a:rPr lang="en-US" sz="1400" dirty="0"/>
              <a:t>, foreign matter &amp; increase the quality of yarn. Also, make final product ready for packaging.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AB0AB56-B03C-E25D-312C-2CBB6B756C9B}"/>
              </a:ext>
            </a:extLst>
          </p:cNvPr>
          <p:cNvSpPr/>
          <p:nvPr/>
        </p:nvSpPr>
        <p:spPr>
          <a:xfrm>
            <a:off x="4304930" y="5733805"/>
            <a:ext cx="7678058" cy="439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defRPr/>
            </a:pPr>
            <a:r>
              <a:rPr lang="en-US" sz="1400" dirty="0"/>
              <a:t>To fix and conceal the twist into the yarn. To maintain standard moisture of yarn in order to get desired luster of fabric,</a:t>
            </a: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F46DE158-A30B-9C1D-5B52-23F2907C8E3D}"/>
              </a:ext>
            </a:extLst>
          </p:cNvPr>
          <p:cNvSpPr/>
          <p:nvPr/>
        </p:nvSpPr>
        <p:spPr>
          <a:xfrm>
            <a:off x="4304930" y="6226544"/>
            <a:ext cx="7678058" cy="36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dirty="0"/>
              <a:t>To make bag of finished yarn for delivery to the next process .</a:t>
            </a:r>
            <a:endParaRPr lang="en-US" sz="1400" dirty="0">
              <a:ea typeface="Calibri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500" y="-65722"/>
            <a:ext cx="9568571" cy="118168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Manufacturing Unit</a:t>
            </a:r>
            <a:endParaRPr lang="en-US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1583973"/>
            <a:ext cx="5527352" cy="37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65300" y="1568983"/>
            <a:ext cx="416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Head Office: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House # 348, Road # 26</a:t>
            </a:r>
            <a:br>
              <a:rPr lang="en-US" dirty="0"/>
            </a:br>
            <a:r>
              <a:rPr lang="en-US" dirty="0"/>
              <a:t>New DOHS </a:t>
            </a:r>
            <a:r>
              <a:rPr lang="en-US" dirty="0" err="1"/>
              <a:t>Mohakhali</a:t>
            </a:r>
            <a:r>
              <a:rPr lang="en-US" dirty="0"/>
              <a:t>, Dhaka</a:t>
            </a:r>
            <a:br>
              <a:rPr lang="en-US" dirty="0"/>
            </a:br>
            <a:r>
              <a:rPr lang="en-US" dirty="0"/>
              <a:t>Bangladesh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300" y="2994632"/>
            <a:ext cx="372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Manufacturing Units</a:t>
            </a:r>
          </a:p>
          <a:p>
            <a:r>
              <a:rPr lang="en-US" dirty="0" err="1"/>
              <a:t>Kewa</a:t>
            </a:r>
            <a:r>
              <a:rPr lang="en-US" dirty="0"/>
              <a:t>, </a:t>
            </a:r>
            <a:r>
              <a:rPr lang="en-US" dirty="0" err="1"/>
              <a:t>Sreepur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Gazipur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Bangladesh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152400"/>
            <a:ext cx="9035170" cy="821594"/>
          </a:xfrm>
        </p:spPr>
        <p:txBody>
          <a:bodyPr>
            <a:normAutofit/>
          </a:bodyPr>
          <a:lstStyle/>
          <a:p>
            <a:r>
              <a:rPr lang="en-US" sz="3200" b="1" dirty="0"/>
              <a:t>The Factory Building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51" y="3920601"/>
            <a:ext cx="3010121" cy="248666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6185"/>
              </p:ext>
            </p:extLst>
          </p:nvPr>
        </p:nvGraphicFramePr>
        <p:xfrm>
          <a:off x="1671771" y="1127763"/>
          <a:ext cx="6531325" cy="17754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280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3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 storied building (Residence)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Semi </a:t>
                      </a:r>
                      <a:r>
                        <a:rPr lang="en-US" sz="1300" dirty="0" err="1">
                          <a:effectLst/>
                        </a:rPr>
                        <a:t>paka</a:t>
                      </a:r>
                      <a:r>
                        <a:rPr lang="en-US" sz="1300" dirty="0">
                          <a:effectLst/>
                        </a:rPr>
                        <a:t> steel </a:t>
                      </a:r>
                      <a:r>
                        <a:rPr lang="en-US" sz="1300" dirty="0" err="1">
                          <a:effectLst/>
                        </a:rPr>
                        <a:t>trast</a:t>
                      </a:r>
                      <a:r>
                        <a:rPr lang="en-US" sz="1300" dirty="0">
                          <a:effectLst/>
                        </a:rPr>
                        <a:t> roofing Building (Store)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 storied building (Office Building)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 storied building (Production)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5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Semi </a:t>
                      </a:r>
                      <a:r>
                        <a:rPr lang="en-US" sz="1300" dirty="0" err="1">
                          <a:effectLst/>
                        </a:rPr>
                        <a:t>paka</a:t>
                      </a:r>
                      <a:r>
                        <a:rPr lang="en-US" sz="1300" dirty="0">
                          <a:effectLst/>
                        </a:rPr>
                        <a:t> steel </a:t>
                      </a:r>
                      <a:r>
                        <a:rPr lang="en-US" sz="1300" dirty="0" err="1">
                          <a:effectLst/>
                        </a:rPr>
                        <a:t>trast</a:t>
                      </a:r>
                      <a:r>
                        <a:rPr lang="en-US" sz="1300" dirty="0">
                          <a:effectLst/>
                        </a:rPr>
                        <a:t> roofing Building (Store)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Semi </a:t>
                      </a:r>
                      <a:r>
                        <a:rPr lang="en-US" sz="1300" dirty="0" err="1">
                          <a:effectLst/>
                        </a:rPr>
                        <a:t>paka</a:t>
                      </a:r>
                      <a:r>
                        <a:rPr lang="en-US" sz="1300" dirty="0">
                          <a:effectLst/>
                        </a:rPr>
                        <a:t> steel </a:t>
                      </a:r>
                      <a:r>
                        <a:rPr lang="en-US" sz="1300" dirty="0" err="1">
                          <a:effectLst/>
                        </a:rPr>
                        <a:t>trast</a:t>
                      </a:r>
                      <a:r>
                        <a:rPr lang="en-US" sz="1300" dirty="0">
                          <a:effectLst/>
                        </a:rPr>
                        <a:t> roofing Building (Security Residence)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09" y="3920601"/>
            <a:ext cx="3194604" cy="241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727" y="1355816"/>
            <a:ext cx="3289375" cy="219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727" y="3920601"/>
            <a:ext cx="3349247" cy="240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-106094"/>
            <a:ext cx="95812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Machine Profile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9265"/>
              </p:ext>
            </p:extLst>
          </p:nvPr>
        </p:nvGraphicFramePr>
        <p:xfrm>
          <a:off x="1778000" y="1295402"/>
          <a:ext cx="9617881" cy="39738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1396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4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7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Brand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Country of Origin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Blow Room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Rieter</a:t>
                      </a:r>
                      <a:r>
                        <a:rPr lang="en-US" sz="1800" b="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Carding (C-70)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Rieter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Carding (TC-15)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Trutzschler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Germany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Draw Frame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Rieter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Omegalap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Rieter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Comber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Rieter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Simplex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Toyota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Japan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Ring Frame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Slub</a:t>
                      </a:r>
                      <a:r>
                        <a:rPr lang="en-US" sz="1800" b="0" u="none" strike="noStrike" dirty="0">
                          <a:effectLst/>
                        </a:rPr>
                        <a:t> attachment (</a:t>
                      </a:r>
                      <a:r>
                        <a:rPr lang="en-US" sz="1800" b="0" u="none" strike="noStrike" dirty="0" err="1">
                          <a:effectLst/>
                        </a:rPr>
                        <a:t>Amsler</a:t>
                      </a:r>
                      <a:r>
                        <a:rPr lang="en-US" sz="1800" b="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004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>
                          <a:effectLst/>
                        </a:rPr>
                        <a:t>Ring Frame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Compact attachment (Rotorcraft)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>
                          <a:effectLst/>
                        </a:rPr>
                        <a:t>Ring Frame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Jingwei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China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</a:rPr>
                        <a:t>Autocone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Murata (Qpro Plus)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Japan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Yarn Conditioning m/c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X-orella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7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Rotor (R-35)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Rieter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139700"/>
            <a:ext cx="9073270" cy="821594"/>
          </a:xfrm>
        </p:spPr>
        <p:txBody>
          <a:bodyPr>
            <a:normAutofit/>
          </a:bodyPr>
          <a:lstStyle/>
          <a:p>
            <a:r>
              <a:rPr lang="en-US" sz="3200" b="1" dirty="0"/>
              <a:t>Blow Room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04" y="1162252"/>
            <a:ext cx="3584103" cy="231196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30241"/>
              </p:ext>
            </p:extLst>
          </p:nvPr>
        </p:nvGraphicFramePr>
        <p:xfrm>
          <a:off x="1689154" y="4005191"/>
          <a:ext cx="5623615" cy="22288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00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6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55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04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Name of Machine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Brand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Country of Origin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 Qty.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Bale Opener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Trutzschler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Axi-flo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Trutzschler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Multimixer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Trutzschler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Separomat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Trutzschler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Condenser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Trutzschler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Cleanomat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Trutzschler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India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Loptex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Loptex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Dustex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Trutzschler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India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Willon</a:t>
                      </a:r>
                      <a:r>
                        <a:rPr lang="en-US" sz="1400" u="none" strike="noStrike" dirty="0">
                          <a:effectLst/>
                        </a:rPr>
                        <a:t> Machine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Bangladesh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733231"/>
              </p:ext>
            </p:extLst>
          </p:nvPr>
        </p:nvGraphicFramePr>
        <p:xfrm>
          <a:off x="1608122" y="1640523"/>
          <a:ext cx="5628585" cy="156019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324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01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04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Name of Machine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Brand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Country of Origin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 Qty.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Unifloce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Rieter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Switzerland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1 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Uniclean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Rieter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1 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Unimix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Rieter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1 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Unistore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Rieter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1 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Vision sheild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Rieter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1 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Condenser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Rieter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1 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712124" y="350094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Rotor Spinning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2124" y="1162441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Ring Spinning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91" y="3936136"/>
            <a:ext cx="3676555" cy="245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-119612"/>
            <a:ext cx="9073270" cy="821594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Carding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82" y="633866"/>
            <a:ext cx="5593036" cy="343388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24876"/>
              </p:ext>
            </p:extLst>
          </p:nvPr>
        </p:nvGraphicFramePr>
        <p:xfrm>
          <a:off x="2229954" y="4665359"/>
          <a:ext cx="8413061" cy="5067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018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5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625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63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Name of Machine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Brand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Country of 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Total Qty.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Rieter</a:t>
                      </a:r>
                      <a:r>
                        <a:rPr lang="en-US" sz="1600" u="none" strike="noStrike" dirty="0">
                          <a:effectLst/>
                        </a:rPr>
                        <a:t> Card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Rieter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Switzerland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255"/>
              </p:ext>
            </p:extLst>
          </p:nvPr>
        </p:nvGraphicFramePr>
        <p:xfrm>
          <a:off x="2259162" y="5811804"/>
          <a:ext cx="8424821" cy="5067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071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60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6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60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Name of Machine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Brand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Country of 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Total Qty.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Trutzschler</a:t>
                      </a:r>
                      <a:r>
                        <a:rPr lang="en-US" sz="1600" u="none" strike="noStrike" dirty="0">
                          <a:effectLst/>
                        </a:rPr>
                        <a:t> card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Trutzschler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Germany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06703" y="5360501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Rotor Spinning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5250" y="4128348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Ring Spinning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139700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 Frame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23" y="1151799"/>
            <a:ext cx="3678040" cy="248666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034086"/>
              </p:ext>
            </p:extLst>
          </p:nvPr>
        </p:nvGraphicFramePr>
        <p:xfrm>
          <a:off x="1556622" y="1789912"/>
          <a:ext cx="6091779" cy="76009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74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7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31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68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Name of Machine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Brand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Country of 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Total Qty.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Breaker Draw Frame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Rieter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Germany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 Set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Finisher Draw Frame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Rieter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Germany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07464"/>
              </p:ext>
            </p:extLst>
          </p:nvPr>
        </p:nvGraphicFramePr>
        <p:xfrm>
          <a:off x="1554661" y="3972394"/>
          <a:ext cx="6095701" cy="76009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15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91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43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6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Name of Machine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Brand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Country of 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Total Qty.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Breaker Draw Frame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Rieter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Germany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 Set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Finisher Draw Frame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Rieter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Germany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 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3674" y="3453793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Rotor Spinning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92221" y="134535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Ring Spinning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29" y="3972394"/>
            <a:ext cx="3620628" cy="2429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139700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Omegalap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15" y="1375653"/>
            <a:ext cx="5976966" cy="3777269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69289"/>
              </p:ext>
            </p:extLst>
          </p:nvPr>
        </p:nvGraphicFramePr>
        <p:xfrm>
          <a:off x="2504949" y="5565913"/>
          <a:ext cx="7951016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630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5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20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708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5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Name of 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Brand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Country of Origin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Total Qty.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Omegalap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Rieter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Switzerland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 set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983" y="139700"/>
            <a:ext cx="10262371" cy="961294"/>
          </a:xfrm>
        </p:spPr>
        <p:txBody>
          <a:bodyPr>
            <a:normAutofit/>
          </a:bodyPr>
          <a:lstStyle/>
          <a:p>
            <a:r>
              <a:rPr lang="en-US" sz="3200" b="1" dirty="0"/>
              <a:t>Welcome To Divine Spinning Mills Limited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9100" y="1353508"/>
            <a:ext cx="5499100" cy="4569620"/>
          </a:xfrm>
        </p:spPr>
        <p:txBody>
          <a:bodyPr>
            <a:noAutofit/>
          </a:bodyPr>
          <a:lstStyle/>
          <a:p>
            <a:pPr algn="just"/>
            <a:r>
              <a:rPr lang="x-none" sz="2000" dirty="0"/>
              <a:t>Spinning process is the first step to produce textile layout such as garments, fabric, home textile, and so on. Originally, </a:t>
            </a:r>
            <a:r>
              <a:rPr lang="x-none" sz="2000"/>
              <a:t>textile </a:t>
            </a:r>
            <a:r>
              <a:rPr lang="en-US" sz="2000" dirty="0" smtClean="0"/>
              <a:t>Fiber</a:t>
            </a:r>
            <a:r>
              <a:rPr lang="x-none" sz="2000" smtClean="0"/>
              <a:t>s </a:t>
            </a:r>
            <a:r>
              <a:rPr lang="x-none" sz="2000" dirty="0"/>
              <a:t>were spun into yarn by hand using a spindle whorl. But now this has been replaced by advanced technology of mechanical spinning carried out in spinning mills today.</a:t>
            </a:r>
          </a:p>
          <a:p>
            <a:pPr algn="just"/>
            <a:endParaRPr lang="x-none" sz="2000" dirty="0"/>
          </a:p>
          <a:p>
            <a:pPr algn="just"/>
            <a:r>
              <a:rPr lang="x-none" sz="2000" dirty="0"/>
              <a:t>Born solely out of the need to ensure best quality and accuracy, Divine Spinning M</a:t>
            </a:r>
            <a:r>
              <a:rPr lang="en-GB" sz="2000" dirty="0" err="1"/>
              <a:t>i</a:t>
            </a:r>
            <a:r>
              <a:rPr lang="x-none" sz="2000" dirty="0"/>
              <a:t>lls Ltd. is the backward linkage of Divine Textiles Ltd. </a:t>
            </a:r>
            <a:r>
              <a:rPr lang="en-GB" sz="2000" dirty="0"/>
              <a:t>I</a:t>
            </a:r>
            <a:r>
              <a:rPr lang="x-none" sz="2000" dirty="0"/>
              <a:t>t was launched in Jun-2017 with state of the art equipment. </a:t>
            </a:r>
          </a:p>
          <a:p>
            <a:pPr algn="just"/>
            <a:r>
              <a:rPr lang="en-GB" sz="2000" dirty="0"/>
              <a:t>L</a:t>
            </a:r>
            <a:r>
              <a:rPr lang="x-none" sz="2000" dirty="0"/>
              <a:t>et’s have a view of the spinning process in Divine Spinning Mills Ltd.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45" y="1483936"/>
            <a:ext cx="4158310" cy="401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-37724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Comber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25708"/>
              </p:ext>
            </p:extLst>
          </p:nvPr>
        </p:nvGraphicFramePr>
        <p:xfrm>
          <a:off x="1856603" y="5792276"/>
          <a:ext cx="8591540" cy="5820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025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19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760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3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 of Machine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 of Origin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Qty.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0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Rieter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Switzerland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74" y="889851"/>
            <a:ext cx="6801961" cy="4541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-24076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Simplex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22651"/>
              </p:ext>
            </p:extLst>
          </p:nvPr>
        </p:nvGraphicFramePr>
        <p:xfrm>
          <a:off x="1732799" y="5873765"/>
          <a:ext cx="8898807" cy="59527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15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24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62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28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14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Brand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Country of Origin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</a:rPr>
                        <a:t>Qty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7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Simplex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Toyota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Japan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 5 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92" y="1006047"/>
            <a:ext cx="6839300" cy="4469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139700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 Frame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4564"/>
              </p:ext>
            </p:extLst>
          </p:nvPr>
        </p:nvGraphicFramePr>
        <p:xfrm>
          <a:off x="2076284" y="4196865"/>
          <a:ext cx="9693584" cy="11353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72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6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5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98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Brand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Country of Origin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Ring Frame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</a:rPr>
                        <a:t>Slub</a:t>
                      </a:r>
                      <a:r>
                        <a:rPr lang="en-US" sz="1800" b="0" u="none" strike="noStrike" dirty="0">
                          <a:effectLst/>
                        </a:rPr>
                        <a:t> attachment (</a:t>
                      </a:r>
                      <a:r>
                        <a:rPr lang="en-US" sz="1800" b="0" u="none" strike="noStrike" dirty="0" err="1">
                          <a:effectLst/>
                        </a:rPr>
                        <a:t>Amsler</a:t>
                      </a:r>
                      <a:r>
                        <a:rPr lang="en-US" sz="1800" b="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 5</a:t>
                      </a:r>
                      <a:r>
                        <a:rPr lang="en-US" sz="1800" b="0" u="none" strike="noStrike" baseline="0" dirty="0">
                          <a:effectLst/>
                        </a:rPr>
                        <a:t> 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Compact attachment (Rotorcraft)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Switzerland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 5 Set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</a:rPr>
                        <a:t>Jingwei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China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 50 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49" y="1411406"/>
            <a:ext cx="3243337" cy="2168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27" y="1435658"/>
            <a:ext cx="3239299" cy="2168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84" y="1435658"/>
            <a:ext cx="3239299" cy="2119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3220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Rotor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1" y="948831"/>
            <a:ext cx="5914842" cy="392959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78367"/>
              </p:ext>
            </p:extLst>
          </p:nvPr>
        </p:nvGraphicFramePr>
        <p:xfrm>
          <a:off x="2156903" y="5149471"/>
          <a:ext cx="8310929" cy="85153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0304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87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9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26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Name of 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Brand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Country of Origin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Total Qty.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Rotor machine(200 Head)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Rieter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Switzerland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 Set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Sliver can(400 X 920 X 3.0 )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Dante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Italy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 pcs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98756"/>
            <a:ext cx="9073270" cy="821594"/>
          </a:xfrm>
        </p:spPr>
        <p:txBody>
          <a:bodyPr>
            <a:normAutofit/>
          </a:bodyPr>
          <a:lstStyle/>
          <a:p>
            <a:pPr fontAlgn="ct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Autocone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21041"/>
              </p:ext>
            </p:extLst>
          </p:nvPr>
        </p:nvGraphicFramePr>
        <p:xfrm>
          <a:off x="2306158" y="4949687"/>
          <a:ext cx="9117025" cy="6765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31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3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9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730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2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Machine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Brand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Country of Origin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4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</a:rPr>
                        <a:t>Autocone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Murata (</a:t>
                      </a:r>
                      <a:r>
                        <a:rPr lang="en-US" sz="1800" b="0" u="none" strike="noStrike" dirty="0" err="1">
                          <a:effectLst/>
                        </a:rPr>
                        <a:t>Qpro</a:t>
                      </a:r>
                      <a:r>
                        <a:rPr lang="en-US" sz="1800" b="0" u="none" strike="noStrike" dirty="0">
                          <a:effectLst/>
                        </a:rPr>
                        <a:t> Plus)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Japan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 7 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32" y="1201411"/>
            <a:ext cx="4857733" cy="324760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83" y="1201411"/>
            <a:ext cx="4855155" cy="324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4300" y="88900"/>
            <a:ext cx="106807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Quality Control M/C(S) and Equipment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44" y="1394370"/>
            <a:ext cx="3365162" cy="208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68" y="3842161"/>
            <a:ext cx="3343338" cy="229593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244364"/>
              </p:ext>
            </p:extLst>
          </p:nvPr>
        </p:nvGraphicFramePr>
        <p:xfrm>
          <a:off x="1924341" y="1604408"/>
          <a:ext cx="5636526" cy="38054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88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91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23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36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928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effectLst/>
                        </a:rPr>
                        <a:t>Machine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Brand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Country of Origin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Qty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 HVI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Switzerland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AFIS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Switzerland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 TESTER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Switzerland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 AUTOSORTER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Switzerland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SMART BLOCK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OHURS 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FIBRO BLOCK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 WINDER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COMPU TWIST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 WARP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ELESTRETCH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DIGI MOISTURE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FORCE GAUGE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DIGITAL TROBOSCOPE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9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 Cooler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AUTODYN II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MESDAN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ITALY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140" y="266700"/>
            <a:ext cx="1048186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Generator</a:t>
            </a:r>
            <a:endParaRPr lang="en-US" sz="36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95013"/>
              </p:ext>
            </p:extLst>
          </p:nvPr>
        </p:nvGraphicFramePr>
        <p:xfrm>
          <a:off x="2090134" y="4056594"/>
          <a:ext cx="8596063" cy="198691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118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7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24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48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71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Machine Section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 of Machine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 of Origin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Qty.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8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 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POWERBREEZE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8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Utility Panel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POWERBREEZE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8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Generator 24 KW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SDMO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French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5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Cooling Tower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Malaysia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 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Caterpillar(1.5MW 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Bangla cat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U.S.A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4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 Generator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Caterpillar( 2.0MW)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Bangla cat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U.S.A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set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29" y="1166113"/>
            <a:ext cx="3636554" cy="240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98" y="1166113"/>
            <a:ext cx="3636554" cy="237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60" y="1257827"/>
            <a:ext cx="5013562" cy="3326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98" y="1257827"/>
            <a:ext cx="4919994" cy="33409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52272" y="5012559"/>
            <a:ext cx="2029159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Packing Area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9433" y="5012559"/>
            <a:ext cx="1492015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Yarn </a:t>
            </a:r>
            <a:r>
              <a:rPr lang="en-US" dirty="0" err="1"/>
              <a:t>Godown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95" y="1785266"/>
            <a:ext cx="4726829" cy="3025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77" y="1785266"/>
            <a:ext cx="4678318" cy="3025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43046" y="5045219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Cotton </a:t>
            </a:r>
            <a:r>
              <a:rPr lang="en-US" dirty="0" err="1"/>
              <a:t>Godown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56820" y="5077832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Cotton </a:t>
            </a:r>
            <a:r>
              <a:rPr lang="en-US" dirty="0" err="1"/>
              <a:t>Godown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33" y="1191254"/>
            <a:ext cx="4681569" cy="308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1282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Chiller (Carrier)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53" y="1191254"/>
            <a:ext cx="4701389" cy="308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00455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Chiller (Mitsubishi)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84406"/>
            <a:ext cx="95812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Management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5300" y="1650999"/>
            <a:ext cx="10065628" cy="9515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b="0" dirty="0">
                <a:solidFill>
                  <a:schemeClr val="tx1"/>
                </a:solidFill>
              </a:rPr>
              <a:t>Divine Group believes in consistently improved quality production. To stand on it, Divine Group combined the whole family in a single work-frame, where everyone is equally responsible for their job. Let us look at Divine Group Ltd family.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32144"/>
              </p:ext>
            </p:extLst>
          </p:nvPr>
        </p:nvGraphicFramePr>
        <p:xfrm>
          <a:off x="2882899" y="2658207"/>
          <a:ext cx="8113542" cy="257868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758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4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636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S. No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Name of the Directors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Designation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Fatema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Zaman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Chairman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Md. </a:t>
                      </a:r>
                      <a:r>
                        <a:rPr lang="en-US" sz="1800" dirty="0" err="1">
                          <a:effectLst/>
                        </a:rPr>
                        <a:t>Hasanuzzaman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Managing Director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Saif Hassan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Director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Samaya Hassan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Director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Rifat Haider Niloy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Director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301282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Chiller Pump Room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0455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 (Caterpillar)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0" y="1165253"/>
            <a:ext cx="4840253" cy="318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21" y="1165253"/>
            <a:ext cx="4840253" cy="31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301282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 Building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0455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 Building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06" y="1089376"/>
            <a:ext cx="4840253" cy="307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3" y="1089376"/>
            <a:ext cx="4828115" cy="30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5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301282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Lathe M/C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0455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Shaper M/C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84" y="1220400"/>
            <a:ext cx="4828115" cy="312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34" y="1220400"/>
            <a:ext cx="4828115" cy="312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301282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Workshop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73047" y="4598145"/>
            <a:ext cx="2377580" cy="401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A/C Plant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0" y="1171743"/>
            <a:ext cx="4852393" cy="318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22" y="1171743"/>
            <a:ext cx="4825157" cy="318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100" y="88900"/>
            <a:ext cx="10629900" cy="584200"/>
          </a:xfrm>
        </p:spPr>
        <p:txBody>
          <a:bodyPr>
            <a:normAutofit/>
          </a:bodyPr>
          <a:lstStyle/>
          <a:p>
            <a:r>
              <a:rPr lang="en-US" sz="3200" b="1" dirty="0"/>
              <a:t>Gallery</a:t>
            </a:r>
            <a:endParaRPr lang="en-US" sz="36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75" y="974723"/>
            <a:ext cx="8564050" cy="514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7200" y="3162300"/>
            <a:ext cx="9626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71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84406"/>
            <a:ext cx="95812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Our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5300" y="1650999"/>
            <a:ext cx="10065628" cy="3574144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>
                <a:latin typeface="+mj-lt"/>
              </a:rPr>
              <a:t>We come together,  work together,  share together,  Learn together,  Grow together.</a:t>
            </a:r>
          </a:p>
          <a:p>
            <a:endParaRPr lang="en-US" sz="5500" dirty="0">
              <a:latin typeface="+mj-lt"/>
            </a:endParaRPr>
          </a:p>
          <a:p>
            <a:r>
              <a:rPr lang="en-US" sz="5500" dirty="0">
                <a:latin typeface="+mj-lt"/>
              </a:rPr>
              <a:t>Our team is highly experienced professionals which helps us to supply the high quality processing range to our customers in a best possible manner. </a:t>
            </a:r>
          </a:p>
          <a:p>
            <a:endParaRPr lang="en-US" sz="5500" dirty="0">
              <a:latin typeface="+mj-lt"/>
            </a:endParaRPr>
          </a:p>
          <a:p>
            <a:r>
              <a:rPr lang="en-US" sz="5500" b="1" dirty="0">
                <a:latin typeface="+mj-lt"/>
              </a:rPr>
              <a:t>Some of the professional we have are:</a:t>
            </a:r>
            <a:r>
              <a:rPr lang="en-US" sz="5500" dirty="0">
                <a:latin typeface="+mj-lt"/>
              </a:rPr>
              <a:t/>
            </a:r>
            <a:br>
              <a:rPr lang="en-US" sz="5500" dirty="0">
                <a:latin typeface="+mj-lt"/>
              </a:rPr>
            </a:br>
            <a:r>
              <a:rPr lang="en-US" sz="5500" dirty="0"/>
              <a:t>» Technical experts</a:t>
            </a:r>
            <a:br>
              <a:rPr lang="en-US" sz="5500" dirty="0"/>
            </a:br>
            <a:r>
              <a:rPr lang="en-US" sz="5500" dirty="0"/>
              <a:t>» Quality </a:t>
            </a:r>
            <a:r>
              <a:rPr lang="en-US" sz="5500" dirty="0" smtClean="0"/>
              <a:t>analysts</a:t>
            </a:r>
          </a:p>
          <a:p>
            <a:r>
              <a:rPr lang="en-US" sz="5500" dirty="0" smtClean="0"/>
              <a:t>» Administration personnel</a:t>
            </a:r>
          </a:p>
          <a:p>
            <a:r>
              <a:rPr lang="en-US" sz="5500" dirty="0" smtClean="0"/>
              <a:t>» </a:t>
            </a:r>
            <a:r>
              <a:rPr lang="en-US" sz="5500" dirty="0"/>
              <a:t>Marketing personnel</a:t>
            </a:r>
            <a:br>
              <a:rPr lang="en-US" sz="5500" dirty="0"/>
            </a:br>
            <a:r>
              <a:rPr lang="en-US" sz="5500" dirty="0"/>
              <a:t>» Engineers</a:t>
            </a:r>
            <a:br>
              <a:rPr lang="en-US" sz="5500" dirty="0"/>
            </a:br>
            <a:r>
              <a:rPr lang="en-US" sz="5500" dirty="0"/>
              <a:t>» Managers</a:t>
            </a:r>
          </a:p>
          <a:p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84" y="3090333"/>
            <a:ext cx="4029529" cy="2686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00" y="262206"/>
            <a:ext cx="96320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Short Overview</a:t>
            </a:r>
            <a:br>
              <a:rPr lang="en-US" sz="3200" b="1" dirty="0"/>
            </a:br>
            <a:endParaRPr lang="en-US" sz="32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18359"/>
              </p:ext>
            </p:extLst>
          </p:nvPr>
        </p:nvGraphicFramePr>
        <p:xfrm>
          <a:off x="2317750" y="1122540"/>
          <a:ext cx="8286750" cy="518703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257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5245"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Name of the project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3035" algn="l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Divine Spinning Mills Limited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Head Office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House # 348, Road # 26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New DOHS Mohakhali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Dhaka, Bangladesh.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3004">
                <a:tc rowSpan="2"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Factory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j-lt"/>
                        </a:rPr>
                        <a:t>Kewa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+mj-lt"/>
                        </a:rPr>
                        <a:t>Sreepur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j-lt"/>
                        </a:rPr>
                        <a:t>Gazipur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, Bangladesh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5245">
                <a:tc rowSpan="2"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Type of the project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Yarn manufacturing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Industries under Textile Sector.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9071"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Employee Generation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720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3004">
                <a:tc rowSpan="2"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No. of Spindles</a:t>
                      </a:r>
                      <a:endParaRPr lang="en-US" sz="180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For Ring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Spinning 24000 Spindles 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For Rotor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Spinning 400 Spindles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9071">
                <a:tc rowSpan="2"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Production Capacity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Ring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Spinning : 12500 Kg’s/Day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3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  <a:ea typeface="+mn-ea"/>
                          <a:cs typeface="+mn-cs"/>
                        </a:rPr>
                        <a:t>Rotor</a:t>
                      </a:r>
                      <a:r>
                        <a:rPr lang="en-US" sz="1800" baseline="0" dirty="0">
                          <a:effectLst/>
                          <a:latin typeface="+mj-lt"/>
                          <a:ea typeface="+mn-ea"/>
                          <a:cs typeface="+mn-cs"/>
                        </a:rPr>
                        <a:t> Spinning : 3000 Kg’s/Day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39187">
                <a:tc>
                  <a:txBody>
                    <a:bodyPr/>
                    <a:lstStyle/>
                    <a:p>
                      <a:pPr marL="0" marR="0" indent="1524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Total Factory Pace</a:t>
                      </a:r>
                      <a:endParaRPr lang="en-US" sz="18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j-lt"/>
                          <a:cs typeface="Times New Roman"/>
                        </a:rPr>
                        <a:t>  </a:t>
                      </a:r>
                      <a:r>
                        <a:rPr lang="en-US" sz="1800" dirty="0" smtClean="0">
                          <a:effectLst/>
                          <a:latin typeface="+mj-lt"/>
                          <a:cs typeface="Times New Roman"/>
                        </a:rPr>
                        <a:t>182777 </a:t>
                      </a:r>
                      <a:r>
                        <a:rPr lang="en-US" sz="1800" dirty="0" err="1">
                          <a:effectLst/>
                          <a:latin typeface="+mj-lt"/>
                          <a:cs typeface="Times New Roman"/>
                        </a:rPr>
                        <a:t>Sft</a:t>
                      </a:r>
                      <a:r>
                        <a:rPr lang="en-US" sz="1800" smtClean="0">
                          <a:effectLst/>
                          <a:latin typeface="+mj-lt"/>
                          <a:cs typeface="Times New Roman"/>
                        </a:rPr>
                        <a:t>.</a:t>
                      </a:r>
                      <a:endParaRPr lang="en-US" sz="1800" dirty="0">
                        <a:effectLst/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86150" y="2227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206" y="416256"/>
            <a:ext cx="9055037" cy="1028700"/>
          </a:xfrm>
        </p:spPr>
        <p:txBody>
          <a:bodyPr>
            <a:noAutofit/>
          </a:bodyPr>
          <a:lstStyle/>
          <a:p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Policies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963500" y="1117599"/>
            <a:ext cx="4557218" cy="5373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500" dirty="0"/>
              <a:t>Human Resource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Recruitment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Anti-Corruption/anti-bribery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Training Policy</a:t>
            </a:r>
          </a:p>
          <a:p>
            <a:pPr marL="342900" indent="-342900">
              <a:buAutoNum type="arabicPeriod"/>
            </a:pPr>
            <a:r>
              <a:rPr lang="es-ES" sz="1500" dirty="0" err="1"/>
              <a:t>Disciplinary</a:t>
            </a:r>
            <a:r>
              <a:rPr lang="es-ES" sz="1500" dirty="0"/>
              <a:t> </a:t>
            </a:r>
            <a:r>
              <a:rPr lang="es-ES" sz="1500" dirty="0" err="1"/>
              <a:t>Action</a:t>
            </a:r>
            <a:r>
              <a:rPr lang="es-ES" sz="1500" dirty="0"/>
              <a:t> </a:t>
            </a:r>
            <a:r>
              <a:rPr lang="es-ES" sz="1500" dirty="0" err="1"/>
              <a:t>Policy</a:t>
            </a:r>
            <a:endParaRPr lang="es-ES" sz="1500" dirty="0"/>
          </a:p>
          <a:p>
            <a:pPr marL="342900" indent="-342900">
              <a:buAutoNum type="arabicPeriod"/>
            </a:pPr>
            <a:r>
              <a:rPr lang="en-US" sz="1500" dirty="0"/>
              <a:t>The Rights of Freedom of Association and Collective Bargaining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No Discrimination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Compensation and Benefits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Working Hour and Leave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Occupational Health and Safety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Child Labor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Forced Labor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Environment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Prohibition of Harassment &amp; Abuse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Custom Compliance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Security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Overtime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Grievance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Maternity Benefit Policy</a:t>
            </a:r>
          </a:p>
          <a:p>
            <a:pPr marL="342900" indent="-342900">
              <a:buAutoNum type="arabicPeriod"/>
            </a:pPr>
            <a:r>
              <a:rPr lang="en-US" sz="1500" dirty="0"/>
              <a:t>Personal Protective Equipment Use Policy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49394" y="1117600"/>
            <a:ext cx="4553712" cy="5376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i="1" dirty="0"/>
              <a:t>21.   </a:t>
            </a:r>
            <a:r>
              <a:rPr lang="en-US" sz="1500" dirty="0"/>
              <a:t>Waste Material Disposal Policy</a:t>
            </a:r>
          </a:p>
          <a:p>
            <a:r>
              <a:rPr lang="en-US" sz="1500" dirty="0"/>
              <a:t>22.   Attendance Bonus Policy</a:t>
            </a:r>
          </a:p>
          <a:p>
            <a:r>
              <a:rPr lang="en-US" sz="1500" dirty="0"/>
              <a:t>23.   Child Care Center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Medical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Female Employee Rights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Welfare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Weight Lifting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</a:t>
            </a:r>
            <a:r>
              <a:rPr lang="it-IT" sz="1500" dirty="0"/>
              <a:t>Fire Safety Policy</a:t>
            </a:r>
          </a:p>
          <a:p>
            <a:pPr marL="228600" indent="-228600">
              <a:buAutoNum type="arabicPeriod" startAt="24"/>
            </a:pPr>
            <a:r>
              <a:rPr lang="it-IT" sz="1500" dirty="0"/>
              <a:t>   </a:t>
            </a:r>
            <a:r>
              <a:rPr lang="en-US" sz="1500" dirty="0"/>
              <a:t>Lockout Tag out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Separation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Anti Smoking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Water Management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Business Ethics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Customer Complain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Disclosure Policy 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Cotton Procurement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Social Policy 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Sourcing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Compensation &amp; Benefits Policy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Disclosure Policy </a:t>
            </a:r>
          </a:p>
          <a:p>
            <a:pPr marL="228600" indent="-228600">
              <a:buAutoNum type="arabicPeriod" startAt="24"/>
            </a:pPr>
            <a:r>
              <a:rPr lang="en-US" sz="1500" dirty="0"/>
              <a:t>   Policy On OECD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700" y="84406"/>
            <a:ext cx="96193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Training</a:t>
            </a: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20539"/>
              </p:ext>
            </p:extLst>
          </p:nvPr>
        </p:nvGraphicFramePr>
        <p:xfrm>
          <a:off x="1816100" y="1438275"/>
          <a:ext cx="9969500" cy="49306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83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59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61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65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Training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Department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Interval (Month)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No. of Trainings / Year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GOTS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R &amp; 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2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Production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2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Maintenance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2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Electrical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Social Awareness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HR &amp; Admin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Anti Harassment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HR &amp; Admin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43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Health &amp; Safety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HR &amp; Admin (Doctor)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First  Aid  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HR &amp; Admin (Doctor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PPE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R &amp; D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72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Maintenance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722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Electrical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Fire Drill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HR &amp; Admin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Fire Fighting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HR &amp; Admin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Energy  Conservation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Electrical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Energy Improvement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Electrical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197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WPC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HR &amp; Admin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8600" y="84406"/>
            <a:ext cx="9530470" cy="1181688"/>
          </a:xfrm>
        </p:spPr>
        <p:txBody>
          <a:bodyPr>
            <a:normAutofit/>
          </a:bodyPr>
          <a:lstStyle/>
          <a:p>
            <a:r>
              <a:rPr lang="en-US" sz="3200" b="1" dirty="0"/>
              <a:t>Achievements</a:t>
            </a:r>
            <a:endParaRPr lang="en-US" sz="3200" dirty="0"/>
          </a:p>
        </p:txBody>
      </p:sp>
      <p:pic>
        <p:nvPicPr>
          <p:cNvPr id="3074" name="Picture 2" descr="Oeko Tex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5" y="1745444"/>
            <a:ext cx="3438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655" y="1761722"/>
            <a:ext cx="2194560" cy="201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43" y="4192362"/>
            <a:ext cx="6846455" cy="1758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19" y="1301469"/>
            <a:ext cx="2207720" cy="2680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700" y="76200"/>
            <a:ext cx="9685019" cy="914011"/>
          </a:xfrm>
        </p:spPr>
        <p:txBody>
          <a:bodyPr>
            <a:normAutofit/>
          </a:bodyPr>
          <a:lstStyle/>
          <a:p>
            <a:r>
              <a:rPr lang="en-US" sz="3200" b="1" dirty="0"/>
              <a:t>Research &amp; Development</a:t>
            </a:r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905535"/>
              </p:ext>
            </p:extLst>
          </p:nvPr>
        </p:nvGraphicFramePr>
        <p:xfrm>
          <a:off x="1861621" y="1437352"/>
          <a:ext cx="5372100" cy="192002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20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62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Machine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Brand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itchFamily="34" charset="0"/>
                          <a:cs typeface="Arial" pitchFamily="34" charset="0"/>
                        </a:rPr>
                        <a:t>Country of Origin</a:t>
                      </a:r>
                      <a:endParaRPr lang="en-US" sz="1600" b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HVI-1000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  <a:endParaRPr lang="en-US" sz="1600" b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2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Afis</a:t>
                      </a: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Pro-02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  <a:endParaRPr lang="en-US" sz="1600" b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8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Tester (UT-6)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Auto Sorter (UA-5)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Uster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3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itchFamily="34" charset="0"/>
                          <a:cs typeface="Arial" pitchFamily="34" charset="0"/>
                        </a:rPr>
                        <a:t>Autodyn II</a:t>
                      </a:r>
                      <a:endParaRPr lang="en-US" sz="1600" b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itchFamily="34" charset="0"/>
                          <a:cs typeface="Arial" pitchFamily="34" charset="0"/>
                        </a:rPr>
                        <a:t>Mesdan</a:t>
                      </a:r>
                      <a:endParaRPr lang="en-US" sz="1600" b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Italy</a:t>
                      </a:r>
                      <a:endParaRPr lang="en-US" sz="16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33581" y="3429000"/>
            <a:ext cx="5428179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/>
              <a:t>Every step of the manufacturing process starting from cotton </a:t>
            </a:r>
            <a:r>
              <a:rPr lang="en-US" sz="1600" dirty="0" smtClean="0"/>
              <a:t>Fiber </a:t>
            </a:r>
            <a:r>
              <a:rPr lang="en-US" sz="1600" dirty="0"/>
              <a:t>to yarn is checked and standardized according to Buyer expectation. This is achieved through the help of advanced machineries as mentioned above as well as others like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Smart Block, Fibro Block, Compu Twist, Auto Wrap, Auto Winder, </a:t>
            </a:r>
            <a:r>
              <a:rPr lang="en-US" sz="1600" dirty="0" err="1">
                <a:ea typeface="Calibri" pitchFamily="34" charset="0"/>
                <a:cs typeface="Times New Roman" pitchFamily="18" charset="0"/>
              </a:rPr>
              <a:t>Elestretch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, Digi Moisture, Force Gauge, Digital </a:t>
            </a:r>
            <a:r>
              <a:rPr lang="en-US" sz="1600" dirty="0" err="1">
                <a:ea typeface="Calibri" pitchFamily="34" charset="0"/>
                <a:cs typeface="Times New Roman" pitchFamily="18" charset="0"/>
              </a:rPr>
              <a:t>Troboscope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, RH Controller . </a:t>
            </a:r>
          </a:p>
          <a:p>
            <a:endParaRPr lang="en-US" sz="1600" dirty="0">
              <a:cs typeface="Times New Roman" pitchFamily="18" charset="0"/>
            </a:endParaRPr>
          </a:p>
          <a:p>
            <a:pPr algn="just"/>
            <a:r>
              <a:rPr lang="en-US" sz="1600" dirty="0">
                <a:cs typeface="Times New Roman" pitchFamily="18" charset="0"/>
              </a:rPr>
              <a:t>The R&amp;D department continuously analyzes, develops, and fine tunes where needed in order to produce yarn of the finest quality. </a:t>
            </a:r>
            <a:endParaRPr lang="en-US" sz="16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39" y="1308100"/>
            <a:ext cx="3402021" cy="200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39" y="3657599"/>
            <a:ext cx="3402020" cy="227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43" y="127515"/>
            <a:ext cx="1216154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0</TotalTime>
  <Words>2145</Words>
  <Application>Microsoft Office PowerPoint</Application>
  <PresentationFormat>Custom</PresentationFormat>
  <Paragraphs>640</Paragraphs>
  <Slides>35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Solstice</vt:lpstr>
      <vt:lpstr>Divine Group</vt:lpstr>
      <vt:lpstr>Welcome To Divine Spinning Mills Limited</vt:lpstr>
      <vt:lpstr>Management</vt:lpstr>
      <vt:lpstr>Our Team</vt:lpstr>
      <vt:lpstr>Short Overview </vt:lpstr>
      <vt:lpstr>  Policies </vt:lpstr>
      <vt:lpstr>Training</vt:lpstr>
      <vt:lpstr>Achievements</vt:lpstr>
      <vt:lpstr>Research &amp; Development</vt:lpstr>
      <vt:lpstr>Product Type</vt:lpstr>
      <vt:lpstr>PowerPoint Presentation</vt:lpstr>
      <vt:lpstr>PowerPoint Presentation</vt:lpstr>
      <vt:lpstr>Manufacturing Unit</vt:lpstr>
      <vt:lpstr>The Factory Building </vt:lpstr>
      <vt:lpstr>Machine Profile</vt:lpstr>
      <vt:lpstr>Blow Room </vt:lpstr>
      <vt:lpstr>Carding</vt:lpstr>
      <vt:lpstr>Draw Frame</vt:lpstr>
      <vt:lpstr>Omegalap</vt:lpstr>
      <vt:lpstr>Comber</vt:lpstr>
      <vt:lpstr>Simplex</vt:lpstr>
      <vt:lpstr>Ring Frame</vt:lpstr>
      <vt:lpstr>Rotor</vt:lpstr>
      <vt:lpstr>Autocone</vt:lpstr>
      <vt:lpstr>Quality Control M/C(S) and Equipment</vt:lpstr>
      <vt:lpstr>Generator</vt:lpstr>
      <vt:lpstr>Gallery</vt:lpstr>
      <vt:lpstr>Gallery</vt:lpstr>
      <vt:lpstr>Gallery</vt:lpstr>
      <vt:lpstr>Gallery</vt:lpstr>
      <vt:lpstr>Gallery</vt:lpstr>
      <vt:lpstr>Gallery</vt:lpstr>
      <vt:lpstr>Gallery</vt:lpstr>
      <vt:lpstr>Gallery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2015-02-04T15:04:01Z</dcterms:created>
  <dcterms:modified xsi:type="dcterms:W3CDTF">2022-11-30T05:45:56Z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